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888163" cy="100187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B7A"/>
    <a:srgbClr val="008B39"/>
    <a:srgbClr val="F9F4EB"/>
    <a:srgbClr val="906E30"/>
    <a:srgbClr val="EA6F88"/>
    <a:srgbClr val="EBCEBA"/>
    <a:srgbClr val="FDE5C4"/>
    <a:srgbClr val="E6DBC1"/>
    <a:srgbClr val="FFEFC8"/>
    <a:srgbClr val="F3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94" y="7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84869" cy="502676"/>
          </a:xfrm>
          <a:prstGeom prst="rect">
            <a:avLst/>
          </a:prstGeom>
        </p:spPr>
        <p:txBody>
          <a:bodyPr vert="horz" lIns="90166" tIns="45082" rIns="90166" bIns="4508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4" y="3"/>
            <a:ext cx="2984869" cy="502676"/>
          </a:xfrm>
          <a:prstGeom prst="rect">
            <a:avLst/>
          </a:prstGeom>
        </p:spPr>
        <p:txBody>
          <a:bodyPr vert="horz" lIns="90166" tIns="45082" rIns="90166" bIns="45082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6" tIns="45082" rIns="90166" bIns="450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0166" tIns="45082" rIns="90166" bIns="450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516042"/>
            <a:ext cx="2984869" cy="502675"/>
          </a:xfrm>
          <a:prstGeom prst="rect">
            <a:avLst/>
          </a:prstGeom>
        </p:spPr>
        <p:txBody>
          <a:bodyPr vert="horz" lIns="90166" tIns="45082" rIns="90166" bIns="4508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4" y="9516042"/>
            <a:ext cx="2984869" cy="502675"/>
          </a:xfrm>
          <a:prstGeom prst="rect">
            <a:avLst/>
          </a:prstGeom>
        </p:spPr>
        <p:txBody>
          <a:bodyPr vert="horz" lIns="90166" tIns="45082" rIns="90166" bIns="45082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4" y="130746"/>
            <a:ext cx="7555519" cy="106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923569" y="3256356"/>
            <a:ext cx="6317671" cy="536688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17703"/>
              </a:avLst>
            </a:prstTxWarp>
            <a:spAutoFit/>
          </a:bodyPr>
          <a:lstStyle/>
          <a:p>
            <a:r>
              <a:rPr lang="ja-JP" altLang="en-US" sz="40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かぞくの健康をまもるために今だからこそ活用してもらいたい、勤医協病院で利用できる社会福祉制度です。</a:t>
            </a:r>
            <a:endParaRPr lang="ja-JP" altLang="en-US" sz="4000" b="1" dirty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73382" y="4565957"/>
            <a:ext cx="580852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　　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就学援助制度を利用しているみなさんへ。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または、医療費の支払いが負担に感じるみなさんへ。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勤医協の病院やクリニックでは、無料低額診療を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行っています。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受診する病院にあらかじめ申請をしておくことで、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外来や入院の自己負担分が無料になります。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おとなの方も同じ世帯のご家族も利用できます。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対象者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　</a:t>
            </a:r>
          </a:p>
          <a:p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　勤医協で診療を受ける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以下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の方。</a:t>
            </a:r>
            <a:endParaRPr lang="en-US" altLang="ja-JP" sz="11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・</a:t>
            </a:r>
            <a:r>
              <a:rPr lang="ja-JP" altLang="en-US" sz="1100" b="1" dirty="0" smtClean="0">
                <a:latin typeface="メイリオ"/>
                <a:ea typeface="メイリオ"/>
                <a:cs typeface="メイリオ"/>
              </a:rPr>
              <a:t>就学援助世帯全員。</a:t>
            </a:r>
            <a:endParaRPr lang="en-US" altLang="ja-JP" sz="11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　・</a:t>
            </a:r>
            <a:r>
              <a:rPr lang="ja-JP" altLang="en-US" sz="1100" b="1" dirty="0" smtClean="0">
                <a:latin typeface="メイリオ"/>
                <a:ea typeface="メイリオ"/>
                <a:cs typeface="メイリオ"/>
              </a:rPr>
              <a:t>経済的な事情により医療費の支払いが困難な方（所得基準あり）。</a:t>
            </a:r>
            <a:endParaRPr lang="en-US" altLang="ja-JP" sz="11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院外薬局や予防接種などの保険外診療は対象になりません。</a:t>
            </a:r>
            <a:endParaRPr lang="en-US" altLang="ja-JP" sz="11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他制度などから医療費が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助成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される場合は、そちらの利用が優先されます。</a:t>
            </a:r>
            <a:endParaRPr lang="ja-JP" altLang="en-US" sz="11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お申し込み申請方法　</a:t>
            </a: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　</a:t>
            </a:r>
            <a:endParaRPr lang="ja-JP" altLang="en-US" sz="14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事前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に下記にご連絡・ご予約下さい。（メールも可）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就学援助決定通知書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または所得のわかる書類</a:t>
            </a:r>
            <a:r>
              <a:rPr lang="en-US" altLang="ja-JP" sz="1400" dirty="0"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・保険証・印鑑を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ご持参下さい。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　　　マスクを着用の上、ご来院ください。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　　</a:t>
            </a:r>
            <a:endParaRPr lang="en-US" altLang="ja-JP" sz="1400" b="1" dirty="0" smtClean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　　　</a:t>
            </a: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勤医協札幌病院 　医療福祉課</a:t>
            </a:r>
            <a:endParaRPr lang="en-US" altLang="ja-JP" sz="2000" b="1" dirty="0" smtClean="0">
              <a:solidFill>
                <a:schemeClr val="accent5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6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　　　</a:t>
            </a: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TEL</a:t>
            </a: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011-820-1253</a:t>
            </a: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（直通）</a:t>
            </a:r>
            <a:endParaRPr lang="en-US" altLang="ja-JP" sz="2000" b="1" dirty="0" smtClean="0">
              <a:solidFill>
                <a:schemeClr val="accent5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　　　　　</a:t>
            </a:r>
            <a:r>
              <a:rPr lang="ja-JP" altLang="en-US" sz="12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メールアドレス：</a:t>
            </a:r>
            <a:r>
              <a:rPr lang="en-US" altLang="ja-JP" sz="12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satu-ifuku@kin-ikyo.or.jp</a:t>
            </a:r>
            <a:endParaRPr lang="en-US" altLang="ja-JP" sz="1200" b="1" dirty="0">
              <a:solidFill>
                <a:schemeClr val="accent5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6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　　　　　</a:t>
            </a:r>
            <a:r>
              <a:rPr lang="ja-JP" altLang="en-US" sz="14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住所：札幌市白石区菊水</a:t>
            </a:r>
            <a:r>
              <a:rPr lang="en-US" altLang="ja-JP" sz="14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4</a:t>
            </a:r>
            <a:r>
              <a:rPr lang="ja-JP" altLang="en-US" sz="14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条</a:t>
            </a:r>
            <a:r>
              <a:rPr lang="en-US" altLang="ja-JP" sz="14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400" b="1" dirty="0" smtClean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丁目</a:t>
            </a:r>
            <a:endParaRPr lang="en-US" altLang="ja-JP" sz="1400" b="1" dirty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  <a:p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6870" y="403417"/>
            <a:ext cx="3251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ご家族の</a:t>
            </a:r>
            <a:r>
              <a:rPr kumimoji="1" lang="ja-JP" altLang="en-US" sz="3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医療費</a:t>
            </a:r>
            <a:r>
              <a:rPr lang="ja-JP" altLang="en-US" sz="3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が</a:t>
            </a:r>
            <a:r>
              <a:rPr kumimoji="1" lang="ja-JP" altLang="en-US" sz="3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無料に。</a:t>
            </a:r>
            <a:endParaRPr kumimoji="1" lang="en-US" altLang="ja-JP" sz="32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3200" dirty="0">
                <a:latin typeface="HGP明朝B" panose="02020800000000000000" pitchFamily="18" charset="-128"/>
                <a:ea typeface="HGP明朝B" panose="02020800000000000000" pitchFamily="18" charset="-128"/>
              </a:rPr>
              <a:t>就学援助世帯の</a:t>
            </a:r>
            <a:endParaRPr lang="en-US" altLang="ja-JP" sz="32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3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みなさん対象に</a:t>
            </a:r>
            <a:endParaRPr lang="en-US" altLang="ja-JP" sz="32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32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なります</a:t>
            </a:r>
            <a:r>
              <a:rPr lang="ja-JP" altLang="en-US" sz="3200" dirty="0">
                <a:latin typeface="HGP明朝B" panose="02020800000000000000" pitchFamily="18" charset="-128"/>
                <a:ea typeface="HGP明朝B" panose="02020800000000000000" pitchFamily="18" charset="-128"/>
              </a:rPr>
              <a:t>。</a:t>
            </a:r>
            <a:endParaRPr kumimoji="1" lang="ja-JP" altLang="en-US" sz="32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43017" y="10328875"/>
            <a:ext cx="6532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※</a:t>
            </a:r>
            <a:r>
              <a:rPr kumimoji="1" lang="ja-JP" altLang="en-US" sz="1100" dirty="0" smtClean="0"/>
              <a:t>　新型コロナウイルスの影響などで、失業または社会福祉協議会から福祉金の貸付を受けた方は、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年度途中でも就学援助の対象となる事があります。</a:t>
            </a:r>
            <a:endParaRPr kumimoji="1"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0" y="8381532"/>
            <a:ext cx="1192006" cy="690960"/>
          </a:xfrm>
          <a:prstGeom prst="rect">
            <a:avLst/>
          </a:prstGeom>
        </p:spPr>
      </p:pic>
      <p:pic>
        <p:nvPicPr>
          <p:cNvPr id="12" name="図 11" descr="QR_Code150086380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0686" y="8117112"/>
            <a:ext cx="821618" cy="70484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516774" y="8785539"/>
            <a:ext cx="26694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dirty="0" smtClean="0"/>
              <a:t>診療案内は</a:t>
            </a:r>
            <a:endParaRPr lang="en-US" altLang="ja-JP" sz="1050" dirty="0" smtClean="0"/>
          </a:p>
          <a:p>
            <a:pPr algn="ctr"/>
            <a:r>
              <a:rPr lang="ja-JP" altLang="en-US" sz="1050" dirty="0" smtClean="0"/>
              <a:t>こちら</a:t>
            </a:r>
            <a:endParaRPr lang="en-US" altLang="ja-JP" sz="1050" dirty="0" smtClean="0"/>
          </a:p>
          <a:p>
            <a:pPr algn="ctr"/>
            <a:endParaRPr lang="en-US" altLang="ja-JP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552198" y="9751074"/>
            <a:ext cx="3060411" cy="9076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1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＜診療科＞内科、小児科、外科、整形外科</a:t>
            </a:r>
            <a:r>
              <a:rPr lang="ja-JP" sz="1200" kern="100" dirty="0" smtClean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、</a:t>
            </a:r>
            <a:endParaRPr lang="en-US" altLang="ja-JP" sz="1200" kern="100" dirty="0" smtClean="0">
              <a:effectLst/>
              <a:latin typeface="Century" panose="02040604050505020304" pitchFamily="18" charset="0"/>
              <a:ea typeface="BIZ UDPゴシック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ja-JP" altLang="en-US" sz="1200" kern="100" dirty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 smtClean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　　　　　</a:t>
            </a:r>
            <a:r>
              <a:rPr lang="ja-JP" sz="1200" kern="100" dirty="0" smtClean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産科</a:t>
            </a:r>
            <a:r>
              <a:rPr lang="ja-JP" altLang="en-US" sz="1200" kern="100" dirty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・</a:t>
            </a:r>
            <a:r>
              <a:rPr lang="ja-JP" sz="1200" kern="100" dirty="0" smtClean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婦人科、</a:t>
            </a:r>
            <a:r>
              <a:rPr lang="ja-JP" altLang="ja-JP" sz="1200" kern="100" dirty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神経科・心療内科</a:t>
            </a:r>
            <a:r>
              <a:rPr lang="ja-JP" altLang="en-US" sz="1200" kern="100" dirty="0" smtClean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、</a:t>
            </a:r>
            <a:endParaRPr lang="en-US" altLang="ja-JP" sz="1200" kern="100" dirty="0" smtClean="0">
              <a:latin typeface="Century" panose="02040604050505020304" pitchFamily="18" charset="0"/>
              <a:ea typeface="BIZ UDPゴシック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2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</a:t>
            </a:r>
            <a:r>
              <a:rPr lang="ja-JP" sz="1200" kern="100" dirty="0" smtClean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耳鼻</a:t>
            </a:r>
            <a:r>
              <a:rPr lang="ja-JP" sz="1200" kern="100" dirty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咽喉科、</a:t>
            </a:r>
            <a:r>
              <a:rPr lang="ja-JP" sz="1200" kern="100" dirty="0" smtClean="0">
                <a:effectLst/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眼科</a:t>
            </a:r>
            <a:endParaRPr lang="en-US" altLang="ja-JP" sz="1200" kern="100" dirty="0" smtClean="0">
              <a:effectLst/>
              <a:latin typeface="Century" panose="02040604050505020304" pitchFamily="18" charset="0"/>
              <a:ea typeface="BIZ UDPゴシック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200" kern="100" dirty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 smtClean="0">
                <a:latin typeface="Century" panose="02040604050505020304" pitchFamily="18" charset="0"/>
                <a:ea typeface="BIZ UDPゴシック"/>
                <a:cs typeface="Times New Roman" panose="02020603050405020304" pitchFamily="18" charset="0"/>
              </a:rPr>
              <a:t>　　　　　</a:t>
            </a:r>
            <a:r>
              <a:rPr lang="en-US" sz="1350" b="1" kern="100" dirty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1306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エクスポ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512</TotalTime>
  <Words>58</Words>
  <Application>Microsoft Office PowerPoint</Application>
  <PresentationFormat>ユーザー設定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HGP明朝B</vt:lpstr>
      <vt:lpstr>ＭＳ Ｐゴシック</vt:lpstr>
      <vt:lpstr>ＭＳ ゴシック</vt:lpstr>
      <vt:lpstr>ＭＳ 明朝</vt:lpstr>
      <vt:lpstr>メイリオ</vt:lpstr>
      <vt:lpstr>Arial</vt:lpstr>
      <vt:lpstr>Calibri</vt:lpstr>
      <vt:lpstr>Calibri Light</vt:lpstr>
      <vt:lpstr>Century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NB14GU1027</cp:lastModifiedBy>
  <cp:revision>77</cp:revision>
  <cp:lastPrinted>2020-10-13T15:24:01Z</cp:lastPrinted>
  <dcterms:created xsi:type="dcterms:W3CDTF">2013-08-07T01:16:52Z</dcterms:created>
  <dcterms:modified xsi:type="dcterms:W3CDTF">2021-04-09T10:35:56Z</dcterms:modified>
</cp:coreProperties>
</file>